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79" r:id="rId9"/>
    <p:sldId id="271" r:id="rId10"/>
    <p:sldId id="272" r:id="rId11"/>
    <p:sldId id="284" r:id="rId12"/>
    <p:sldId id="262" r:id="rId13"/>
    <p:sldId id="273" r:id="rId14"/>
    <p:sldId id="263" r:id="rId15"/>
    <p:sldId id="264" r:id="rId16"/>
    <p:sldId id="292" r:id="rId17"/>
    <p:sldId id="291" r:id="rId18"/>
    <p:sldId id="265" r:id="rId19"/>
    <p:sldId id="266" r:id="rId20"/>
    <p:sldId id="275" r:id="rId21"/>
    <p:sldId id="274" r:id="rId22"/>
    <p:sldId id="285" r:id="rId23"/>
    <p:sldId id="286" r:id="rId24"/>
    <p:sldId id="288" r:id="rId25"/>
    <p:sldId id="267" r:id="rId26"/>
    <p:sldId id="276" r:id="rId27"/>
    <p:sldId id="277" r:id="rId28"/>
    <p:sldId id="287" r:id="rId29"/>
    <p:sldId id="289" r:id="rId30"/>
    <p:sldId id="281" r:id="rId31"/>
    <p:sldId id="268" r:id="rId32"/>
    <p:sldId id="27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3783" autoAdjust="0"/>
  </p:normalViewPr>
  <p:slideViewPr>
    <p:cSldViewPr>
      <p:cViewPr>
        <p:scale>
          <a:sx n="59" d="100"/>
          <a:sy n="59" d="100"/>
        </p:scale>
        <p:origin x="-145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4397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Вінницький торговельно-економічний коледж</a:t>
            </a:r>
          </a:p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Київського національного торговельно-економічного університету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24744"/>
            <a:ext cx="554671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6600" b="1" dirty="0">
                <a:latin typeface="Times New Roman" pitchFamily="18" charset="0"/>
                <a:cs typeface="Times New Roman" pitchFamily="18" charset="0"/>
              </a:rPr>
              <a:t>ПОРТФОЛІО</a:t>
            </a:r>
            <a:endParaRPr lang="uk-UA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етрань СВ\Desktop\DSC_59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420888"/>
            <a:ext cx="3024336" cy="40561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35696" y="4653136"/>
            <a:ext cx="35143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викладач </a:t>
            </a:r>
          </a:p>
          <a:p>
            <a:pPr algn="ctr"/>
            <a:r>
              <a:rPr lang="uk-UA" sz="2800" b="1" dirty="0" smtClean="0"/>
              <a:t>комерційних </a:t>
            </a:r>
          </a:p>
          <a:p>
            <a:pPr algn="ctr"/>
            <a:r>
              <a:rPr lang="uk-UA" sz="2800" b="1" dirty="0" smtClean="0"/>
              <a:t>дисциплін</a:t>
            </a:r>
            <a:endParaRPr lang="uk-UA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420888"/>
            <a:ext cx="57730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  </a:t>
            </a:r>
            <a:r>
              <a:rPr lang="uk-UA" sz="2800" b="1" dirty="0" smtClean="0"/>
              <a:t>ПЕТРАНЬ </a:t>
            </a:r>
          </a:p>
          <a:p>
            <a:r>
              <a:rPr lang="uk-UA" sz="2800" b="1" dirty="0" smtClean="0"/>
              <a:t>	СВІТЛАНА </a:t>
            </a:r>
          </a:p>
          <a:p>
            <a:r>
              <a:rPr lang="uk-UA" sz="2800" b="1" dirty="0" smtClean="0"/>
              <a:t>		ВОЛОДИМИРІВНА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84504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6" descr="Описание: C:\Users\User\Desktop\Петрань (портфоліо)\Untitled.FR12 - 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3" y="476672"/>
            <a:ext cx="4085623" cy="5532615"/>
          </a:xfrm>
          <a:prstGeom prst="rect">
            <a:avLst/>
          </a:prstGeom>
          <a:ln>
            <a:noFill/>
          </a:ln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12291" name="Рисунок 17" descr="Описание: C:\Users\User\Desktop\Петрань (портфоліо)\Untitled.FR12 - 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476672"/>
            <a:ext cx="4092271" cy="5541617"/>
          </a:xfrm>
          <a:prstGeom prst="rect">
            <a:avLst/>
          </a:prstGeom>
          <a:ln>
            <a:noFill/>
          </a:ln>
          <a:scene3d>
            <a:camera prst="perspectiveLef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25672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48030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Петрань СВ\Downloads\Untitled.FR12 - 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95" y="1772816"/>
            <a:ext cx="5043711" cy="400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67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3" descr="Описание: C:\Users\User\Desktop\Петрань (портфоліо)\Untitled.FR12 - 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52" y="1052736"/>
            <a:ext cx="3483393" cy="446449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4" descr="Описание: C:\Users\User\Desktop\Петрань (портфоліо)\Untitled.FR12 - 0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4825"/>
            <a:ext cx="3534157" cy="446843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5" descr="Описание: C:\Users\User\Desktop\Петрань (портфоліо)\Untitled.FR12 - 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7"/>
            <a:ext cx="3672408" cy="502871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6" descr="Описание: C:\Users\User\Desktop\Петрань (портфоліо)\Untitled.FR12 - 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0" y="1196752"/>
            <a:ext cx="3652976" cy="50405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103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48680"/>
            <a:ext cx="6408712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1.6 Педагогічне зростання</a:t>
            </a:r>
            <a:endParaRPr lang="uk-UA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082671"/>
              </p:ext>
            </p:extLst>
          </p:nvPr>
        </p:nvGraphicFramePr>
        <p:xfrm>
          <a:off x="611560" y="1682806"/>
          <a:ext cx="7992888" cy="297033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10392"/>
                <a:gridCol w="2382496"/>
              </a:tblGrid>
              <a:tr h="495055">
                <a:tc>
                  <a:txBody>
                    <a:bodyPr/>
                    <a:lstStyle/>
                    <a:p>
                      <a:r>
                        <a:rPr lang="uk-UA" sz="2600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Майстер виробничого навчання</a:t>
                      </a:r>
                      <a:endParaRPr lang="uk-UA" sz="2600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15.06.1992р.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Викладач - спеціаліст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25.08.1999р.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Завідувач відділення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27.08.2001р.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Викладач-спеціаліст другої категорії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17.04.2002р.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Викладач-спеціаліст першої категорії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19.04.2007р.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</a:tr>
              <a:tr h="4950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Викладач-спеціаліст вищої категорії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6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24.04.2012р.</a:t>
                      </a:r>
                      <a:endParaRPr lang="uk-UA" sz="26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6984776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2. Моє педагогічне кредо</a:t>
            </a:r>
            <a:endParaRPr lang="uk-UA" sz="36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17730" y="1844824"/>
            <a:ext cx="7436531" cy="3168351"/>
          </a:xfrm>
          <a:prstGeom prst="roundRect">
            <a:avLst>
              <a:gd name="adj" fmla="val 33159"/>
            </a:avLst>
          </a:prstGeom>
          <a:gradFill>
            <a:gsLst>
              <a:gs pos="0">
                <a:schemeClr val="accent4">
                  <a:tint val="50000"/>
                  <a:satMod val="300000"/>
                  <a:alpha val="0"/>
                </a:schemeClr>
              </a:gs>
              <a:gs pos="35000">
                <a:schemeClr val="accent4">
                  <a:tint val="37000"/>
                  <a:satMod val="30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Найдосвідченіший  педагог ніколи не повинен спинятися на досягнутому, бо якщо немає руху вперед, то неминуче починається відставання</a:t>
            </a:r>
          </a:p>
          <a:p>
            <a:pPr algn="ctr"/>
            <a:endParaRPr lang="uk-UA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В. Сухомлинський</a:t>
            </a:r>
            <a:endParaRPr lang="uk-UA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48680"/>
            <a:ext cx="6408712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3. Методична мета</a:t>
            </a:r>
            <a:endParaRPr lang="uk-UA" sz="36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87624" y="1901628"/>
            <a:ext cx="6696744" cy="31115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Розвиток творчого потенціалу студентів, їх здібностей на заняттях із застосуванням активних форм навчання</a:t>
            </a:r>
            <a:endParaRPr lang="uk-U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46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548680"/>
            <a:ext cx="6408712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4</a:t>
            </a:r>
            <a:r>
              <a:rPr lang="uk-UA" sz="3600" b="1" dirty="0" smtClean="0"/>
              <a:t>. Педагогічні цілі і завдання</a:t>
            </a:r>
            <a:endParaRPr lang="uk-UA" sz="36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46442" y="1484784"/>
            <a:ext cx="7344816" cy="41044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Wingdings" pitchFamily="2" charset="2"/>
              <a:buChar char="Ø"/>
            </a:pPr>
            <a:r>
              <a:rPr lang="uk-UA" sz="28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</a:t>
            </a:r>
            <a:r>
              <a:rPr lang="uk-UA" sz="2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досконалювати</a:t>
            </a:r>
            <a:r>
              <a:rPr lang="uk-UA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uk-UA" sz="28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рівень педагогічної майстерності;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uk-UA" sz="28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стимулювати пізнавальну активність студентів;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uk-UA" sz="28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брати участь у методичних </a:t>
            </a:r>
            <a:r>
              <a:rPr lang="uk-UA" sz="2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заходах;</a:t>
            </a:r>
          </a:p>
          <a:p>
            <a:pPr marL="571500" indent="-571500">
              <a:buFont typeface="Wingdings" pitchFamily="2" charset="2"/>
              <a:buChar char="Ø"/>
            </a:pPr>
            <a:r>
              <a:rPr lang="uk-UA" sz="28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</a:t>
            </a:r>
            <a:r>
              <a:rPr lang="uk-UA" sz="2800" b="1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озробити мультимедійний навчальний посібник з логістики</a:t>
            </a:r>
            <a:endParaRPr lang="uk-UA" sz="28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130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04664"/>
            <a:ext cx="6408712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5</a:t>
            </a:r>
            <a:r>
              <a:rPr lang="uk-UA" sz="4000" b="1" dirty="0" smtClean="0"/>
              <a:t>. Принципи роботи</a:t>
            </a:r>
            <a:endParaRPr lang="uk-UA" sz="4000" b="1" dirty="0"/>
          </a:p>
        </p:txBody>
      </p:sp>
      <p:pic>
        <p:nvPicPr>
          <p:cNvPr id="3074" name="Рисунок 1" descr="Описание: Картинки по запросу зразки портфоліо вчител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27" y="1368014"/>
            <a:ext cx="6297282" cy="4660293"/>
          </a:xfrm>
          <a:prstGeom prst="roundRect">
            <a:avLst>
              <a:gd name="adj" fmla="val 2095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7920880" cy="5760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/>
              <a:t>6</a:t>
            </a:r>
            <a:r>
              <a:rPr lang="uk-UA" sz="3000" b="1" dirty="0" smtClean="0"/>
              <a:t>. Науково-методична робота</a:t>
            </a:r>
            <a:endParaRPr lang="uk-UA" sz="3000" b="1" dirty="0"/>
          </a:p>
        </p:txBody>
      </p:sp>
      <p:pic>
        <p:nvPicPr>
          <p:cNvPr id="8194" name="Рисунок 8" descr="Описание: C:\Users\User\Desktop\Петрань (портфоліо)\Untitled.FR12 - 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3528392" cy="506978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Рисунок 9" descr="Описание: C:\Users\User\Desktop\Петрань (портфоліо)\Untitled.FR12 - 00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0" r="49995"/>
          <a:stretch/>
        </p:blipFill>
        <p:spPr bwMode="auto">
          <a:xfrm>
            <a:off x="4720883" y="3487783"/>
            <a:ext cx="3607173" cy="285124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60360" y="1560274"/>
            <a:ext cx="41160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Участь у  ІХ Міжнародному бізнес-форумі  в КНТЕУ, березень 2016р.</a:t>
            </a:r>
          </a:p>
        </p:txBody>
      </p:sp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683568" y="404664"/>
            <a:ext cx="7776864" cy="864096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0">
                <a:schemeClr val="accent2">
                  <a:tint val="50000"/>
                  <a:satMod val="300000"/>
                  <a:alpha val="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 М І С Т</a:t>
            </a:r>
            <a:endParaRPr lang="uk-UA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979712" y="1412776"/>
            <a:ext cx="6480720" cy="5112568"/>
          </a:xfrm>
          <a:prstGeom prst="round2DiagRect">
            <a:avLst>
              <a:gd name="adj1" fmla="val 8491"/>
              <a:gd name="adj2" fmla="val 0"/>
            </a:avLst>
          </a:prstGeom>
          <a:gradFill>
            <a:gsLst>
              <a:gs pos="0">
                <a:schemeClr val="accent2">
                  <a:tint val="50000"/>
                  <a:satMod val="300000"/>
                  <a:alpha val="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2400" dirty="0" smtClean="0"/>
              <a:t>1. Відомості про викладача</a:t>
            </a:r>
          </a:p>
          <a:p>
            <a:r>
              <a:rPr lang="uk-UA" sz="2400" dirty="0" smtClean="0"/>
              <a:t>1.1 Особисті данні</a:t>
            </a:r>
          </a:p>
          <a:p>
            <a:r>
              <a:rPr lang="uk-UA" sz="2400" dirty="0" smtClean="0"/>
              <a:t>1.2 Освіта</a:t>
            </a:r>
          </a:p>
          <a:p>
            <a:r>
              <a:rPr lang="uk-UA" sz="2400" dirty="0" smtClean="0"/>
              <a:t>1.3 Підвищення кваліфікації</a:t>
            </a:r>
          </a:p>
          <a:p>
            <a:r>
              <a:rPr lang="uk-UA" sz="2400" dirty="0" smtClean="0"/>
              <a:t>1.4 Стажування за кордоном</a:t>
            </a:r>
          </a:p>
          <a:p>
            <a:r>
              <a:rPr lang="uk-UA" sz="2400" dirty="0" smtClean="0"/>
              <a:t>1.5 Заохочення, нагороди</a:t>
            </a:r>
          </a:p>
          <a:p>
            <a:r>
              <a:rPr lang="uk-UA" sz="2400" dirty="0" smtClean="0"/>
              <a:t>1.6 Педагогічне зростання</a:t>
            </a:r>
          </a:p>
          <a:p>
            <a:r>
              <a:rPr lang="uk-UA" sz="2400" dirty="0" smtClean="0"/>
              <a:t>2. Моє педагогічне кредо</a:t>
            </a:r>
          </a:p>
          <a:p>
            <a:r>
              <a:rPr lang="uk-UA" sz="2400" dirty="0" smtClean="0"/>
              <a:t>3.Методична мета</a:t>
            </a:r>
          </a:p>
          <a:p>
            <a:r>
              <a:rPr lang="uk-UA" sz="2400" dirty="0" smtClean="0"/>
              <a:t>4.Педагогічні цілі і завдання</a:t>
            </a:r>
          </a:p>
          <a:p>
            <a:r>
              <a:rPr lang="uk-UA" sz="2400" dirty="0"/>
              <a:t>5</a:t>
            </a:r>
            <a:r>
              <a:rPr lang="uk-UA" sz="2400" dirty="0" smtClean="0"/>
              <a:t>. Принципи роботи</a:t>
            </a:r>
          </a:p>
          <a:p>
            <a:r>
              <a:rPr lang="uk-UA" sz="2400" dirty="0"/>
              <a:t>6</a:t>
            </a:r>
            <a:r>
              <a:rPr lang="uk-UA" sz="2400" dirty="0" smtClean="0"/>
              <a:t>. Науково-методична робота</a:t>
            </a:r>
          </a:p>
          <a:p>
            <a:r>
              <a:rPr lang="uk-UA" sz="2400" dirty="0"/>
              <a:t>7</a:t>
            </a:r>
            <a:r>
              <a:rPr lang="uk-UA" sz="2400" dirty="0" smtClean="0"/>
              <a:t>. Відкриті навчальні та позанавчальні заходи</a:t>
            </a:r>
          </a:p>
          <a:p>
            <a:r>
              <a:rPr lang="uk-UA" sz="2400" dirty="0"/>
              <a:t>8</a:t>
            </a:r>
            <a:r>
              <a:rPr lang="uk-UA" sz="2400" dirty="0" smtClean="0"/>
              <a:t>. Робота в школі педагогічної майстерності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0" descr="Описание: C:\Users\User\Desktop\Петрань (портфоліо)\Untitled.FR12 - 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3"/>
          <a:stretch>
            <a:fillRect/>
          </a:stretch>
        </p:blipFill>
        <p:spPr bwMode="auto">
          <a:xfrm>
            <a:off x="1043608" y="404664"/>
            <a:ext cx="2880320" cy="479827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11" descr="Описание: C:\Users\User\Desktop\Петрань (портфоліо)\Untitled.FR12 - 0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3" b="62922"/>
          <a:stretch/>
        </p:blipFill>
        <p:spPr bwMode="auto">
          <a:xfrm>
            <a:off x="4613461" y="404664"/>
            <a:ext cx="3456384" cy="19498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82036"/>
            <a:ext cx="3353829" cy="27300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2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88024" y="443855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Участь у  </a:t>
            </a:r>
            <a:r>
              <a:rPr lang="uk-UA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Міжнародній студентській (Інтернет) науково-практичній конференції ВТЕК КНТЕУ</a:t>
            </a:r>
            <a:r>
              <a:rPr lang="uk-UA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, </a:t>
            </a:r>
            <a:r>
              <a:rPr lang="uk-UA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січень 2017р</a:t>
            </a:r>
            <a:r>
              <a:rPr lang="uk-UA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9" t="11082" r="34499" b="5882"/>
          <a:stretch/>
        </p:blipFill>
        <p:spPr bwMode="auto">
          <a:xfrm>
            <a:off x="899592" y="443855"/>
            <a:ext cx="3052024" cy="459595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6" t="15555" r="32409" b="14119"/>
          <a:stretch/>
        </p:blipFill>
        <p:spPr bwMode="auto">
          <a:xfrm>
            <a:off x="4834771" y="1654982"/>
            <a:ext cx="3478911" cy="462270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9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" t="21429" r="65125" b="9722"/>
          <a:stretch/>
        </p:blipFill>
        <p:spPr bwMode="auto">
          <a:xfrm>
            <a:off x="4644008" y="1542616"/>
            <a:ext cx="3432284" cy="4720273"/>
          </a:xfrm>
          <a:prstGeom prst="rect">
            <a:avLst/>
          </a:prstGeom>
          <a:ln w="76200">
            <a:solidFill>
              <a:srgbClr val="C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" t="20816" r="65029" b="12022"/>
          <a:stretch/>
        </p:blipFill>
        <p:spPr bwMode="auto">
          <a:xfrm>
            <a:off x="899592" y="548680"/>
            <a:ext cx="3496177" cy="4913012"/>
          </a:xfrm>
          <a:prstGeom prst="rect">
            <a:avLst/>
          </a:prstGeom>
          <a:ln w="76200">
            <a:solidFill>
              <a:srgbClr val="C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63331" y="613871"/>
            <a:ext cx="35763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Методичні розробки </a:t>
            </a:r>
            <a:r>
              <a:rPr lang="uk-UA" sz="2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     проведених </a:t>
            </a:r>
            <a:r>
              <a:rPr lang="uk-UA" sz="26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занять</a:t>
            </a:r>
          </a:p>
        </p:txBody>
      </p:sp>
    </p:spTree>
    <p:extLst>
      <p:ext uri="{BB962C8B-B14F-4D97-AF65-F5344CB8AC3E}">
        <p14:creationId xmlns:p14="http://schemas.microsoft.com/office/powerpoint/2010/main" val="312763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t="21626" r="65309" b="8533"/>
          <a:stretch/>
        </p:blipFill>
        <p:spPr bwMode="auto">
          <a:xfrm>
            <a:off x="884702" y="386235"/>
            <a:ext cx="3414510" cy="4824536"/>
          </a:xfrm>
          <a:prstGeom prst="rect">
            <a:avLst/>
          </a:prstGeom>
          <a:ln w="76200">
            <a:solidFill>
              <a:srgbClr val="C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22548" r="64290" b="8222"/>
          <a:stretch/>
        </p:blipFill>
        <p:spPr bwMode="auto">
          <a:xfrm>
            <a:off x="4998395" y="1628800"/>
            <a:ext cx="3443245" cy="4680520"/>
          </a:xfrm>
          <a:prstGeom prst="rect">
            <a:avLst/>
          </a:prstGeom>
          <a:ln w="76200">
            <a:solidFill>
              <a:srgbClr val="C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35339" y="537991"/>
            <a:ext cx="37256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Матеріали </a:t>
            </a:r>
            <a:r>
              <a:rPr lang="uk-UA" sz="26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до проведення олімпіади</a:t>
            </a:r>
          </a:p>
        </p:txBody>
      </p:sp>
    </p:spTree>
    <p:extLst>
      <p:ext uri="{BB962C8B-B14F-4D97-AF65-F5344CB8AC3E}">
        <p14:creationId xmlns:p14="http://schemas.microsoft.com/office/powerpoint/2010/main" val="23194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172" y="1169355"/>
            <a:ext cx="8337795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Розроблено навчально-методичні комплекси</a:t>
            </a:r>
          </a:p>
          <a:p>
            <a:pPr algn="ctr"/>
            <a:r>
              <a:rPr lang="uk-UA" sz="32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з дисциплін:</a:t>
            </a:r>
          </a:p>
          <a:p>
            <a:pPr algn="ctr"/>
            <a:endParaRPr lang="uk-UA" sz="3200" b="1" dirty="0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Логістика для спеціальностей:</a:t>
            </a:r>
          </a:p>
          <a:p>
            <a:r>
              <a:rPr lang="uk-UA" sz="28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"Ресторанне обслуговування", "Товарознавство та</a:t>
            </a:r>
          </a:p>
          <a:p>
            <a:r>
              <a:rPr lang="uk-UA" sz="28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комерційна діяльність";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Комерційна діяльність для спеціальності </a:t>
            </a:r>
          </a:p>
          <a:p>
            <a:r>
              <a:rPr lang="uk-UA" sz="28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"Підприємництво, торгівля та біржова діяльність"</a:t>
            </a:r>
          </a:p>
        </p:txBody>
      </p:sp>
    </p:spTree>
    <p:extLst>
      <p:ext uri="{BB962C8B-B14F-4D97-AF65-F5344CB8AC3E}">
        <p14:creationId xmlns:p14="http://schemas.microsoft.com/office/powerpoint/2010/main" val="4085613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598212" cy="11521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7</a:t>
            </a:r>
            <a:r>
              <a:rPr lang="uk-UA" sz="3600" b="1" dirty="0" smtClean="0"/>
              <a:t>. Відкриті навчальні та позаурочні заходи</a:t>
            </a:r>
            <a:endParaRPr lang="uk-UA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582049" y="1611297"/>
            <a:ext cx="6470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Відкрите  заняття з дисципліни "Логістика"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3688" y="2103740"/>
            <a:ext cx="66004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6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 лекція </a:t>
            </a:r>
            <a:r>
              <a:rPr lang="uk-UA" sz="26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"Транспортна логістика", 2014р.</a:t>
            </a:r>
          </a:p>
        </p:txBody>
      </p:sp>
      <p:pic>
        <p:nvPicPr>
          <p:cNvPr id="15362" name="Picture 2" descr="D:\мої документи\фотоальбоми\Відкритий урок з логістики\IMG_54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84" y="2780928"/>
            <a:ext cx="3960440" cy="2664296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ої документи\фотоальбоми\Відкритий урок з логістики\IMG_5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00" y="2780928"/>
            <a:ext cx="3852428" cy="2727825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8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мої документи\фотоальбоми\Відкритий урок з логістики\IMG_5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0871"/>
            <a:ext cx="3816423" cy="272210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мої документи\фотоальбоми\Відкритий урок з логістики\IMG_53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76672"/>
            <a:ext cx="3610857" cy="273630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мої документи\фотоальбоми\Відкритий урок з логістики\IMG_5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94" y="3501008"/>
            <a:ext cx="3610858" cy="244827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мої документи\фотоальбоми\Відкритий урок з логістики\IMG_53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3816423" cy="244827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5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79634" y="23775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етрань СВ\Desktop\школа педмайстерності\олімпіада\20150420_1344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-24510104"/>
            <a:ext cx="17487900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Петрань СВ\Desktop\Портфоліо\20160527_111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4824573" cy="320095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етрань СВ\Desktop\Портфоліо\20160527_112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73016"/>
            <a:ext cx="4835801" cy="290148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28"/>
          <a:stretch/>
        </p:blipFill>
        <p:spPr bwMode="auto">
          <a:xfrm>
            <a:off x="251520" y="2240425"/>
            <a:ext cx="3272406" cy="42340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476961"/>
            <a:ext cx="3995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З</a:t>
            </a:r>
            <a:r>
              <a:rPr lang="uk-UA" sz="2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аняття </a:t>
            </a:r>
            <a:r>
              <a:rPr lang="uk-UA" sz="2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з дисципліни </a:t>
            </a:r>
            <a:r>
              <a:rPr lang="uk-UA" sz="2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"</a:t>
            </a:r>
            <a:r>
              <a:rPr lang="uk-UA" sz="2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Логістика"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746" y="1217740"/>
            <a:ext cx="4604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лекція </a:t>
            </a:r>
            <a:r>
              <a:rPr lang="uk-UA" sz="24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"Закупівельна </a:t>
            </a:r>
            <a:r>
              <a:rPr lang="uk-UA" sz="24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логістика</a:t>
            </a:r>
            <a:r>
              <a:rPr lang="uk-UA" sz="24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", 		</a:t>
            </a:r>
            <a:r>
              <a:rPr lang="uk-UA" sz="2000" b="1" dirty="0" smtClean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2016р</a:t>
            </a:r>
            <a:r>
              <a:rPr lang="uk-UA" sz="20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05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46" y="458670"/>
            <a:ext cx="8232915" cy="6066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561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0" t="17116" r="17451" b="14881"/>
          <a:stretch/>
        </p:blipFill>
        <p:spPr bwMode="auto">
          <a:xfrm>
            <a:off x="611560" y="620688"/>
            <a:ext cx="4199835" cy="3108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7030A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459466" y="449783"/>
            <a:ext cx="3072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Заходи консумерського фестивалю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20635" r="64768" b="11154"/>
          <a:stretch/>
        </p:blipFill>
        <p:spPr bwMode="auto">
          <a:xfrm>
            <a:off x="5112074" y="1997097"/>
            <a:ext cx="3317526" cy="4224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rgbClr val="7030A0"/>
            </a:solidFill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12310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6976" y="404664"/>
            <a:ext cx="7357432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1.1 Особисті дані</a:t>
            </a:r>
            <a:endParaRPr lang="uk-UA" sz="36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588008"/>
              </p:ext>
            </p:extLst>
          </p:nvPr>
        </p:nvGraphicFramePr>
        <p:xfrm>
          <a:off x="713264" y="1340768"/>
          <a:ext cx="7704856" cy="511843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338841"/>
                <a:gridCol w="4366015"/>
              </a:tblGrid>
              <a:tr h="629594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Освіта</a:t>
                      </a:r>
                      <a:endParaRPr lang="uk-UA" sz="2400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Київський державний торговельно-економічний університет, 1999р.</a:t>
                      </a:r>
                      <a:endParaRPr lang="uk-UA" sz="2400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629594">
                <a:tc>
                  <a:txBody>
                    <a:bodyPr/>
                    <a:lstStyle/>
                    <a:p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Спеціальність</a:t>
                      </a:r>
                      <a:endParaRPr lang="uk-UA" sz="2400" b="1" kern="1200" dirty="0">
                        <a:solidFill>
                          <a:schemeClr val="tx1"/>
                        </a:solidFill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Товарознавство</a:t>
                      </a:r>
                      <a:r>
                        <a:rPr lang="uk-UA" sz="2400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 </a:t>
                      </a:r>
                      <a:r>
                        <a:rPr lang="uk-UA" sz="24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і </a:t>
                      </a:r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комерційна діяльність</a:t>
                      </a:r>
                      <a:endParaRPr lang="uk-UA" sz="2400" b="1" kern="1200" dirty="0">
                        <a:solidFill>
                          <a:schemeClr val="tx1"/>
                        </a:solidFill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486945">
                <a:tc>
                  <a:txBody>
                    <a:bodyPr/>
                    <a:lstStyle/>
                    <a:p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Кваліфікація</a:t>
                      </a:r>
                      <a:endParaRPr lang="uk-UA" sz="2400" b="1" kern="1200" dirty="0">
                        <a:solidFill>
                          <a:schemeClr val="tx1"/>
                        </a:solidFill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Товарознавець</a:t>
                      </a:r>
                      <a:endParaRPr lang="uk-UA" sz="24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629594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Категорія</a:t>
                      </a:r>
                      <a:endParaRPr lang="uk-UA" sz="24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Викладач-спеціаліст вищої категорії, 2012р.</a:t>
                      </a:r>
                      <a:endParaRPr lang="uk-UA" sz="24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486945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Загальний стаж роботи</a:t>
                      </a:r>
                      <a:endParaRPr lang="uk-UA" sz="24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35 років</a:t>
                      </a:r>
                      <a:endParaRPr lang="uk-UA" sz="24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486945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Педагогічний  стаж</a:t>
                      </a:r>
                      <a:endParaRPr lang="uk-UA" sz="24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24 роки 6 місяців</a:t>
                      </a:r>
                      <a:endParaRPr lang="uk-UA" sz="2400" b="1" kern="1200" dirty="0">
                        <a:solidFill>
                          <a:schemeClr val="tx1"/>
                        </a:solidFill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  <a:tr h="486945">
                <a:tc>
                  <a:txBody>
                    <a:bodyPr/>
                    <a:lstStyle/>
                    <a:p>
                      <a:r>
                        <a:rPr lang="uk-UA" sz="2400" b="1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Стаж</a:t>
                      </a:r>
                      <a:r>
                        <a:rPr lang="uk-UA" sz="2400" b="1" baseline="0" dirty="0" smtClean="0"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</a:rPr>
                        <a:t> роботи у ВТЕК КНТЕУ</a:t>
                      </a:r>
                      <a:endParaRPr lang="uk-UA" sz="2400" b="1" dirty="0"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400" b="1" kern="1200" dirty="0" smtClean="0">
                          <a:solidFill>
                            <a:schemeClr val="tx1"/>
                          </a:solidFill>
                          <a:effectLst>
                            <a:glow rad="101600">
                              <a:srgbClr val="FFFF00">
                                <a:alpha val="60000"/>
                              </a:srgb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29 років 6 місяців</a:t>
                      </a:r>
                      <a:endParaRPr lang="uk-UA" sz="2400" b="1" kern="1200" dirty="0">
                        <a:solidFill>
                          <a:schemeClr val="tx1"/>
                        </a:solidFill>
                        <a:effectLst>
                          <a:glow rad="101600">
                            <a:srgbClr val="FFFF00">
                              <a:alpha val="60000"/>
                            </a:srgbClr>
                          </a:glo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64" y="980728"/>
            <a:ext cx="612343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2" descr="Описание: Описание: C:\Users\Петрань СВ\Desktop\2015422141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6" y="3717032"/>
            <a:ext cx="3752850" cy="29575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3" descr="Описание: Описание: C:\Users\Петрань СВ\Desktop\20154221407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524" y="3717032"/>
            <a:ext cx="3371850" cy="2921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260648"/>
            <a:ext cx="7488832" cy="5760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8</a:t>
            </a:r>
            <a:r>
              <a:rPr lang="uk-UA" sz="2800" b="1" dirty="0" smtClean="0"/>
              <a:t>. Робота в школі педагогічної майстерності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10931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79" y="576699"/>
            <a:ext cx="3960440" cy="2970330"/>
          </a:xfrm>
          <a:prstGeom prst="roundRect">
            <a:avLst>
              <a:gd name="adj" fmla="val 16667"/>
            </a:avLst>
          </a:prstGeom>
          <a:ln w="57150">
            <a:solidFill>
              <a:srgbClr val="CC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 descr="C:\Users\Петрань СВ\Desktop\школа педмайстерності\додаток 4\IMG_53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9" t="23163" r="7812"/>
          <a:stretch/>
        </p:blipFill>
        <p:spPr bwMode="auto">
          <a:xfrm>
            <a:off x="4716016" y="779964"/>
            <a:ext cx="3855330" cy="2607859"/>
          </a:xfrm>
          <a:prstGeom prst="roundRect">
            <a:avLst>
              <a:gd name="adj" fmla="val 16667"/>
            </a:avLst>
          </a:prstGeom>
          <a:ln w="57150">
            <a:solidFill>
              <a:srgbClr val="CC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40478"/>
            <a:ext cx="3451751" cy="2588813"/>
          </a:xfrm>
          <a:prstGeom prst="roundRect">
            <a:avLst>
              <a:gd name="adj" fmla="val 16667"/>
            </a:avLst>
          </a:prstGeom>
          <a:ln w="57150">
            <a:solidFill>
              <a:srgbClr val="CC009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divo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26722"/>
            <a:ext cx="6984776" cy="52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51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6408712" cy="5760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1.2 Освіта</a:t>
            </a:r>
            <a:endParaRPr lang="uk-UA" sz="4000" b="1" dirty="0"/>
          </a:p>
        </p:txBody>
      </p:sp>
      <p:pic>
        <p:nvPicPr>
          <p:cNvPr id="13314" name="Picture 2" descr="C:\Users\Петрань СВ\Desktop\Портфоліо\диплом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75" t="6141" r="3402" b="4192"/>
          <a:stretch/>
        </p:blipFill>
        <p:spPr bwMode="auto">
          <a:xfrm>
            <a:off x="107505" y="980728"/>
            <a:ext cx="4680519" cy="2952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етрань СВ\Desktop\Портфоліо\петрань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3948" b="4280"/>
          <a:stretch/>
        </p:blipFill>
        <p:spPr bwMode="auto">
          <a:xfrm>
            <a:off x="4139952" y="3717032"/>
            <a:ext cx="4896544" cy="3055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632848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1.3 Підвищення кваліфікації</a:t>
            </a:r>
            <a:endParaRPr lang="uk-UA" sz="4000" b="1" dirty="0"/>
          </a:p>
        </p:txBody>
      </p:sp>
      <p:pic>
        <p:nvPicPr>
          <p:cNvPr id="4098" name="Рисунок 1" descr="Описание: C:\Users\User\Desktop\Петрань (портфоліо)\Untitled.FR12 - 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59"/>
            <a:ext cx="4464495" cy="310178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" descr="Описание: C:\Users\User\Desktop\Петрань (портфоліо)\Untitled.FR12 - 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64" y="3664334"/>
            <a:ext cx="4427983" cy="307703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7" descr="Описание: C:\Users\User\Desktop\Петрань (портфоліо)\Untitled.FR12 - 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06" y="548680"/>
            <a:ext cx="7855934" cy="525658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7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404664"/>
            <a:ext cx="7920880" cy="7200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1.4 Стажування за кордоном</a:t>
            </a:r>
            <a:endParaRPr lang="uk-UA" sz="3600" b="1" dirty="0"/>
          </a:p>
        </p:txBody>
      </p:sp>
      <p:pic>
        <p:nvPicPr>
          <p:cNvPr id="10243" name="Picture 3" descr="D:\мої документи\фотоальбоми\Фото Польща\Новая папка (3)\20160510_134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63" y="1413262"/>
            <a:ext cx="3192977" cy="45737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мої документи\фотоальбоми\Фото Польща\Новая папка\20160510_132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3263"/>
            <a:ext cx="4608512" cy="30243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4581128"/>
            <a:ext cx="29883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Вища школа банківської справи</a:t>
            </a:r>
          </a:p>
          <a:p>
            <a:pPr algn="ctr"/>
            <a:r>
              <a:rPr lang="uk-UA" sz="24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м. Хожув,</a:t>
            </a:r>
          </a:p>
          <a:p>
            <a:pPr algn="ctr"/>
            <a:r>
              <a:rPr lang="uk-UA" sz="24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республіка Польща, травень, 2016р.</a:t>
            </a:r>
          </a:p>
        </p:txBody>
      </p:sp>
    </p:spTree>
    <p:extLst>
      <p:ext uri="{BB962C8B-B14F-4D97-AF65-F5344CB8AC3E}">
        <p14:creationId xmlns:p14="http://schemas.microsoft.com/office/powerpoint/2010/main" val="374478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мої документи\фотоальбоми\Фото Польща\Новая папка\AocL7xgjX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2880320" cy="46085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мої документи\фотоальбоми\Фото Польща\Новая папка\20160512_1250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13" b="5797"/>
          <a:stretch/>
        </p:blipFill>
        <p:spPr bwMode="auto">
          <a:xfrm>
            <a:off x="3526576" y="2564904"/>
            <a:ext cx="5365904" cy="40930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67032" y="548680"/>
            <a:ext cx="469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Народний банк республіки Польща, </a:t>
            </a:r>
          </a:p>
          <a:p>
            <a:pPr lvl="0" algn="ctr"/>
            <a:r>
              <a:rPr lang="uk-UA" sz="2400" b="1" dirty="0"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м. Катовіце</a:t>
            </a:r>
          </a:p>
        </p:txBody>
      </p:sp>
    </p:spTree>
    <p:extLst>
      <p:ext uri="{BB962C8B-B14F-4D97-AF65-F5344CB8AC3E}">
        <p14:creationId xmlns:p14="http://schemas.microsoft.com/office/powerpoint/2010/main" val="40429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3" descr="Описание: C:\Users\User\Desktop\Петрань (портфоліо)\Untitled.FR12 - 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55" y="404664"/>
            <a:ext cx="4061223" cy="5574834"/>
          </a:xfrm>
          <a:prstGeom prst="rect">
            <a:avLst/>
          </a:prstGeom>
          <a:ln>
            <a:noFill/>
          </a:ln>
          <a:scene3d>
            <a:camera prst="perspectiveLef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3" name="Рисунок 12" descr="Описание: C:\Users\User\Desktop\Петрань (портфоліо)\Untitled.FR12 - 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888432" cy="5574834"/>
          </a:xfrm>
          <a:prstGeom prst="rect">
            <a:avLst/>
          </a:prstGeom>
          <a:ln>
            <a:noFill/>
          </a:ln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00560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1160</TotalTime>
  <Words>380</Words>
  <Application>Microsoft Office PowerPoint</Application>
  <PresentationFormat>Экран (4:3)</PresentationFormat>
  <Paragraphs>92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Петрань СВ</dc:creator>
  <cp:lastModifiedBy>Петрань СВ</cp:lastModifiedBy>
  <cp:revision>72</cp:revision>
  <dcterms:created xsi:type="dcterms:W3CDTF">2017-01-26T06:46:08Z</dcterms:created>
  <dcterms:modified xsi:type="dcterms:W3CDTF">2017-03-27T06:27:15Z</dcterms:modified>
</cp:coreProperties>
</file>