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635EA-8351-41F6-97D5-0AB90F7D13DD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76073-114A-47FF-A7C7-AFC1FE98984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810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76073-114A-47FF-A7C7-AFC1FE989841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587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8988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022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860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336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205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024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659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422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363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673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120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C3D5C-B403-4609-B4D8-CF877D5DE6E7}" type="datetimeFigureOut">
              <a:rPr lang="uk-UA" smtClean="0"/>
              <a:t>28.02.2019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40ED4-6154-42EB-A28A-D75A78D0A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56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1844824"/>
            <a:ext cx="5400600" cy="5013176"/>
          </a:xfrm>
        </p:spPr>
        <p:txBody>
          <a:bodyPr>
            <a:normAutofit fontScale="92500"/>
          </a:bodyPr>
          <a:lstStyle/>
          <a:p>
            <a:r>
              <a:rPr lang="uk-UA" sz="4400" dirty="0" smtClean="0">
                <a:solidFill>
                  <a:srgbClr val="002060"/>
                </a:solidFill>
              </a:rPr>
              <a:t>Мета:</a:t>
            </a:r>
            <a:r>
              <a:rPr lang="uk-UA" sz="4400" b="1" dirty="0" smtClean="0">
                <a:solidFill>
                  <a:srgbClr val="7030A0"/>
                </a:solidFill>
              </a:rPr>
              <a:t> </a:t>
            </a:r>
            <a:r>
              <a:rPr lang="uk-UA" sz="3600" b="1" dirty="0" smtClean="0">
                <a:solidFill>
                  <a:srgbClr val="7030A0"/>
                </a:solidFill>
              </a:rPr>
              <a:t>розвивати в студентів зацікавлення до вивчення предмету; закріпити отримані знання з предмету, отримати практичні навички у дослідженні хімічних речовин. Розрахований на 3 команди.</a:t>
            </a:r>
            <a:endParaRPr lang="uk-UA" sz="3600" b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05020"/>
            <a:ext cx="7776864" cy="15841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800" i="1" dirty="0" smtClean="0">
                <a:solidFill>
                  <a:srgbClr val="FF0000"/>
                </a:solidFill>
              </a:rPr>
              <a:t>Хімічний </a:t>
            </a:r>
            <a:r>
              <a:rPr lang="uk-UA" sz="8800" i="1" dirty="0" err="1" smtClean="0">
                <a:solidFill>
                  <a:srgbClr val="FF0000"/>
                </a:solidFill>
              </a:rPr>
              <a:t>квест</a:t>
            </a:r>
            <a:endParaRPr lang="uk-UA" sz="8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0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8208912" cy="1872208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rgbClr val="FF0000"/>
                </a:solidFill>
              </a:rPr>
              <a:t>Станція 1 </a:t>
            </a:r>
            <a:r>
              <a:rPr lang="uk-UA" sz="7200" i="1" u="sng" dirty="0" smtClean="0">
                <a:solidFill>
                  <a:srgbClr val="FF0000"/>
                </a:solidFill>
              </a:rPr>
              <a:t>«Історична»</a:t>
            </a:r>
            <a:endParaRPr lang="uk-UA" sz="7200" i="1" u="sng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564904"/>
            <a:ext cx="8424936" cy="3888432"/>
          </a:xfrm>
        </p:spPr>
        <p:txBody>
          <a:bodyPr>
            <a:noAutofit/>
          </a:bodyPr>
          <a:lstStyle/>
          <a:p>
            <a:r>
              <a:rPr lang="uk-UA" sz="4400" dirty="0" smtClean="0">
                <a:solidFill>
                  <a:srgbClr val="FFFF00"/>
                </a:solidFill>
              </a:rPr>
              <a:t>На обговорення запитання та прийняття рішення відводиться 1 хв.. Відлік часу розпочинається після команди «Час!». За кожну правильну відповідь команді нараховується 1 бал.</a:t>
            </a:r>
            <a:endParaRPr lang="uk-UA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49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20688"/>
            <a:ext cx="7772400" cy="1470025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FFFF00"/>
                </a:solidFill>
              </a:rPr>
              <a:t>  </a:t>
            </a:r>
            <a:r>
              <a:rPr lang="uk-UA" sz="8000" b="1" dirty="0" smtClean="0">
                <a:solidFill>
                  <a:srgbClr val="FF0000"/>
                </a:solidFill>
              </a:rPr>
              <a:t>Станція 2</a:t>
            </a:r>
            <a:br>
              <a:rPr lang="uk-UA" sz="8000" b="1" dirty="0" smtClean="0">
                <a:solidFill>
                  <a:srgbClr val="FF0000"/>
                </a:solidFill>
              </a:rPr>
            </a:br>
            <a:r>
              <a:rPr lang="uk-UA" sz="8000" b="1" dirty="0" smtClean="0">
                <a:solidFill>
                  <a:srgbClr val="FF0000"/>
                </a:solidFill>
              </a:rPr>
              <a:t> </a:t>
            </a:r>
            <a:r>
              <a:rPr lang="uk-UA" sz="8000" i="1" dirty="0" smtClean="0">
                <a:solidFill>
                  <a:srgbClr val="FF0000"/>
                </a:solidFill>
              </a:rPr>
              <a:t>«Швидкісна»</a:t>
            </a:r>
            <a:endParaRPr lang="uk-UA" sz="6000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2636912"/>
            <a:ext cx="6624736" cy="3816424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FFFF00"/>
                </a:solidFill>
              </a:rPr>
              <a:t>Змагання сприяє розвитку пізнавальної активності та закріпленню основних понять. За відведений час студенти повинні дати якомога більше відповідей.</a:t>
            </a:r>
            <a:endParaRPr lang="uk-UA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23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772400" cy="1470025"/>
          </a:xfrm>
        </p:spPr>
        <p:txBody>
          <a:bodyPr>
            <a:noAutofit/>
          </a:bodyPr>
          <a:lstStyle/>
          <a:p>
            <a:r>
              <a:rPr lang="uk-UA" sz="9600" dirty="0" smtClean="0">
                <a:solidFill>
                  <a:srgbClr val="002060"/>
                </a:solidFill>
              </a:rPr>
              <a:t>Станція 3 </a:t>
            </a:r>
            <a:br>
              <a:rPr lang="uk-UA" sz="9600" dirty="0" smtClean="0">
                <a:solidFill>
                  <a:srgbClr val="002060"/>
                </a:solidFill>
              </a:rPr>
            </a:br>
            <a:r>
              <a:rPr lang="uk-UA" sz="9600" i="1" dirty="0" smtClean="0">
                <a:solidFill>
                  <a:srgbClr val="002060"/>
                </a:solidFill>
              </a:rPr>
              <a:t>«Ерудит»</a:t>
            </a:r>
            <a:endParaRPr lang="uk-UA" sz="9600" i="1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635896" y="2780928"/>
            <a:ext cx="5474390" cy="4077072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Потрібно утворити якомога більше назв хімічних елементів з літер назви елемента з порядковим номером 91</a:t>
            </a:r>
            <a:endParaRPr lang="uk-UA" sz="44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1300"/>
            <a:ext cx="3600450" cy="387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9893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280920" cy="1944216"/>
          </a:xfrm>
        </p:spPr>
        <p:txBody>
          <a:bodyPr>
            <a:noAutofit/>
          </a:bodyPr>
          <a:lstStyle/>
          <a:p>
            <a:r>
              <a:rPr lang="uk-UA" sz="7200" b="1" dirty="0" smtClean="0">
                <a:solidFill>
                  <a:srgbClr val="00B050"/>
                </a:solidFill>
              </a:rPr>
              <a:t>Станція 4 </a:t>
            </a:r>
            <a:r>
              <a:rPr lang="uk-UA" sz="7200" i="1" dirty="0" smtClean="0">
                <a:solidFill>
                  <a:srgbClr val="00B050"/>
                </a:solidFill>
              </a:rPr>
              <a:t>«Літературна»</a:t>
            </a:r>
            <a:endParaRPr lang="uk-UA" sz="7200" i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348880"/>
            <a:ext cx="6400800" cy="4104456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solidFill>
                  <a:srgbClr val="C00000"/>
                </a:solidFill>
              </a:rPr>
              <a:t>Розгадайте літературного героя та речовину, що утворяться у романі «Діти капітана </a:t>
            </a:r>
            <a:r>
              <a:rPr lang="uk-UA" sz="4800" b="1" dirty="0" err="1" smtClean="0">
                <a:solidFill>
                  <a:srgbClr val="C00000"/>
                </a:solidFill>
              </a:rPr>
              <a:t>Гранта</a:t>
            </a:r>
            <a:r>
              <a:rPr lang="uk-UA" sz="4800" b="1" dirty="0" smtClean="0">
                <a:solidFill>
                  <a:srgbClr val="C00000"/>
                </a:solidFill>
              </a:rPr>
              <a:t>»</a:t>
            </a:r>
            <a:endParaRPr lang="uk-UA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28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7772400" cy="648072"/>
          </a:xfrm>
        </p:spPr>
        <p:txBody>
          <a:bodyPr>
            <a:noAutofit/>
          </a:bodyPr>
          <a:lstStyle/>
          <a:p>
            <a:r>
              <a:rPr lang="uk-UA" sz="6600" b="1" dirty="0" smtClean="0">
                <a:solidFill>
                  <a:srgbClr val="7030A0"/>
                </a:solidFill>
              </a:rPr>
              <a:t>Станція 5 </a:t>
            </a:r>
            <a:r>
              <a:rPr lang="uk-UA" sz="6600" b="1" i="1" dirty="0" smtClean="0">
                <a:solidFill>
                  <a:srgbClr val="7030A0"/>
                </a:solidFill>
              </a:rPr>
              <a:t>«Дослідницька»</a:t>
            </a:r>
            <a:endParaRPr lang="uk-UA" sz="6600" b="1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1916832"/>
            <a:ext cx="5508104" cy="4752528"/>
          </a:xfrm>
        </p:spPr>
        <p:txBody>
          <a:bodyPr>
            <a:normAutofit fontScale="92500" lnSpcReduction="20000"/>
          </a:bodyPr>
          <a:lstStyle/>
          <a:p>
            <a:r>
              <a:rPr lang="uk-UA" sz="4000" b="1" i="1" dirty="0" smtClean="0">
                <a:solidFill>
                  <a:srgbClr val="FF0000"/>
                </a:solidFill>
              </a:rPr>
              <a:t>Завдання 1.</a:t>
            </a:r>
            <a:endParaRPr lang="uk-UA" sz="4000" b="1" i="1" dirty="0">
              <a:solidFill>
                <a:srgbClr val="FF0000"/>
              </a:solidFill>
            </a:endParaRPr>
          </a:p>
          <a:p>
            <a:r>
              <a:rPr lang="uk-UA" sz="4000" b="1" dirty="0" smtClean="0">
                <a:solidFill>
                  <a:srgbClr val="FF0000"/>
                </a:solidFill>
              </a:rPr>
              <a:t>У трьох пронумерованих пробірках речовини: у першій – вода, у другій – розчин кислоти, у третій розчин лугу. Визначте, під яким номером у пробірці кислота, луг і вода. </a:t>
            </a:r>
          </a:p>
        </p:txBody>
      </p:sp>
    </p:spTree>
    <p:extLst>
      <p:ext uri="{BB962C8B-B14F-4D97-AF65-F5344CB8AC3E}">
        <p14:creationId xmlns:p14="http://schemas.microsoft.com/office/powerpoint/2010/main" val="2432113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224136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00B050"/>
                </a:solidFill>
              </a:rPr>
              <a:t>Завдання 2</a:t>
            </a:r>
            <a:endParaRPr lang="uk-UA" sz="54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6400800" cy="3672408"/>
          </a:xfrm>
        </p:spPr>
        <p:txBody>
          <a:bodyPr>
            <a:noAutofit/>
          </a:bodyPr>
          <a:lstStyle/>
          <a:p>
            <a:r>
              <a:rPr lang="uk-UA" sz="4000" dirty="0" err="1" smtClean="0">
                <a:solidFill>
                  <a:srgbClr val="0070C0"/>
                </a:solidFill>
              </a:rPr>
              <a:t>Налийте</a:t>
            </a:r>
            <a:r>
              <a:rPr lang="uk-UA" sz="4000" dirty="0" smtClean="0">
                <a:solidFill>
                  <a:srgbClr val="0070C0"/>
                </a:solidFill>
              </a:rPr>
              <a:t> у пробірку мідного купоросу і додайте розчин лугу. Нагрійте пробірку. Запишіть рівняння хімічних реакцій.</a:t>
            </a:r>
            <a:endParaRPr lang="uk-UA" sz="40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00562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60648"/>
            <a:ext cx="2466975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78053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uk-UA" sz="8000" b="1" i="1" dirty="0" smtClean="0">
                <a:solidFill>
                  <a:srgbClr val="FF0000"/>
                </a:solidFill>
              </a:rPr>
              <a:t>Завдання 3</a:t>
            </a:r>
            <a:endParaRPr lang="uk-UA" sz="80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748464" cy="3528392"/>
          </a:xfrm>
        </p:spPr>
        <p:txBody>
          <a:bodyPr>
            <a:noAutofit/>
          </a:bodyPr>
          <a:lstStyle/>
          <a:p>
            <a:r>
              <a:rPr lang="uk-UA" sz="4000" b="1" i="1" dirty="0" smtClean="0">
                <a:solidFill>
                  <a:srgbClr val="FFFF00"/>
                </a:solidFill>
              </a:rPr>
              <a:t>Практично виконайте перетворення: цинк – цинк сульфат – цинк гідроксид. Запишіть рівняння реакції, опишіть спостереження.</a:t>
            </a:r>
            <a:endParaRPr lang="uk-UA" sz="4000" b="1" i="1" dirty="0">
              <a:solidFill>
                <a:srgbClr val="FFFF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4077072"/>
            <a:ext cx="4598516" cy="2780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96652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208</Words>
  <Application>Microsoft Office PowerPoint</Application>
  <PresentationFormat>Экран (4:3)</PresentationFormat>
  <Paragraphs>18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Станція 1 «Історична»</vt:lpstr>
      <vt:lpstr>  Станція 2  «Швидкісна»</vt:lpstr>
      <vt:lpstr>Станція 3  «Ерудит»</vt:lpstr>
      <vt:lpstr>Станція 4 «Літературна»</vt:lpstr>
      <vt:lpstr>Станція 5 «Дослідницька»</vt:lpstr>
      <vt:lpstr>Завдання 2</vt:lpstr>
      <vt:lpstr>Завдання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</cp:revision>
  <dcterms:created xsi:type="dcterms:W3CDTF">2019-02-28T16:29:27Z</dcterms:created>
  <dcterms:modified xsi:type="dcterms:W3CDTF">2019-02-28T18:28:14Z</dcterms:modified>
</cp:coreProperties>
</file>